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"/>
      <p:regular r:id="rId17"/>
    </p:embeddedFont>
    <p:embeddedFont>
      <p:font typeface="Outfit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308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Timber Mountain: Unified Bundle Flow Checkout Test Results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8089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comprehensive analysis of our Seamless-Booking test initiative aimed at streamlining the checkout experience and increasing conversion rates.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5154097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161717"/>
            <a:ext cx="302300" cy="302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6908" y="5139214"/>
            <a:ext cx="171402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Bitter Bold" pitchFamily="34" charset="0"/>
                <a:ea typeface="Bitter Bold" pitchFamily="34" charset="-122"/>
                <a:cs typeface="Bitter Bold" pitchFamily="34" charset="-120"/>
              </a:rPr>
              <a:t>by Andre Rand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528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Takeaways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273022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1438632" y="2310170"/>
            <a:ext cx="546401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Frictionless Checkout Drives Conversion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38632" y="2801303"/>
            <a:ext cx="691157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12.7% increase in booking completion demonstrates that reducing steps and keeping users within our ecosystem significantly improves conversion.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93790" y="415075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1438632" y="41879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Speed Matters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438632" y="4679037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Cutting checkout time in half while maintaining performance metrics shows that efficiency and user experience can be improved simultaneously.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3790" y="5710952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1438632" y="5748099"/>
            <a:ext cx="407693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Revenue Impact Is Substantial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438632" y="6239232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With a projected $2.4M annual revenue increase from U.S. traffic alone, the global potential of this improvement is significantly higher.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4446"/>
            <a:ext cx="514850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Checkout Problem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00538"/>
            <a:ext cx="567499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Legacy Funnel Was Losing Customers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97096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Our traditional checkout process was causing significant customer drop-off: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8464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7 separate checkout steps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17159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 domain hand-offs (Booking.com, airline GDS, rental-car sites)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55854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42% drop-off after Step 3 (external redirect)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94549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Highest abandonment for flights &amp; hotels bundles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91446" y="5486281"/>
            <a:ext cx="59817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Customer feedback: "Felt sketchy clicking through all those different sites."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486281"/>
            <a:ext cx="22860" cy="635079"/>
          </a:xfrm>
          <a:prstGeom prst="rect">
            <a:avLst/>
          </a:prstGeom>
          <a:solidFill>
            <a:srgbClr val="9FA582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425422"/>
            <a:ext cx="6279356" cy="42963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722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Hypothesis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44495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 believed we could significantly improve the customer experience by creating a more streamlined checkout process.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091446" y="4526518"/>
            <a:ext cx="725876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If we replace the multi-redirect flow with a single, Booking.com-powered in-page bundle checkout, overall booking-completion will rise by ≥10% for U.S. visitors who add at least one non-ticket item.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93790" y="4303276"/>
            <a:ext cx="22860" cy="1399103"/>
          </a:xfrm>
          <a:prstGeom prst="rect">
            <a:avLst/>
          </a:prstGeom>
          <a:solidFill>
            <a:srgbClr val="9FA582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3538"/>
            <a:ext cx="78920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UX Comparison: Control vs. Treatment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98890"/>
            <a:ext cx="5768697" cy="35652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42692"/>
            <a:ext cx="263271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Control: Legacy Checkout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728811"/>
            <a:ext cx="64097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7-step funnel with multiple screens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6077069"/>
            <a:ext cx="64097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Redirects to external domains for flights, hotels, cars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6425327"/>
            <a:ext cx="64097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Separate payment screens for each component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6773585"/>
            <a:ext cx="64097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Inconsistent branding across touchpoints</a:t>
            </a:r>
            <a:endParaRPr lang="en-US" sz="14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62" y="1598890"/>
            <a:ext cx="5768816" cy="356532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26762" y="5342811"/>
            <a:ext cx="248471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Treatment: Unified Flow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426762" y="5728930"/>
            <a:ext cx="640984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3-step in-page wizard (Review → Passenger Info → Pay)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426762" y="6077188"/>
            <a:ext cx="640984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Booking.com iFrame handles all bundle SKUs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7426762" y="6425446"/>
            <a:ext cx="640984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One PCI-scoped payment call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426762" y="6773704"/>
            <a:ext cx="640984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Consistent Timber Mountain branding throughout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93790" y="7260312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Technical Note: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If Booking.com API response time exceeded 250ms (occurring in 0.6% of sessions), users were gracefully redirected to the Control experience.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5045"/>
            <a:ext cx="726995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 Parameters &amp; Methodology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331958"/>
            <a:ext cx="13042821" cy="4582478"/>
          </a:xfrm>
          <a:prstGeom prst="roundRect">
            <a:avLst>
              <a:gd name="adj" fmla="val 6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3957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9887" y="2466261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Geographic Focus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214705" y="2466261"/>
            <a:ext cx="74159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United States only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801410" y="2910483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99887" y="3037165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Target Audience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214705" y="3037165"/>
            <a:ext cx="74159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Visitors who added ≥1 flight, hotel, or car rental to cart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348138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9887" y="3608070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Test Duration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6214705" y="3608070"/>
            <a:ext cx="74159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September 2-22, 2024 (3 weeks)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4052292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4178975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Traffic Split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214705" y="4178975"/>
            <a:ext cx="74159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50/50 at session start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4623197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9887" y="4749879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Primary KPI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6214705" y="4749879"/>
            <a:ext cx="74159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Booking-completion rate (all items in cart purchased)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01410" y="5194102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99887" y="5320784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Secondary Metrics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6214705" y="5320784"/>
            <a:ext cx="74159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Flight-only completion, Hotel-only completion, Checkout duration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801410" y="5765006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99887" y="5891689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Guardrail Metrics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6214705" y="5891689"/>
            <a:ext cx="74159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Average order value, 95th-percentile First Contentful Paint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801410" y="6335911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99887" y="6462593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Statistical Method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6214705" y="6462593"/>
            <a:ext cx="74159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Two-tailed z-test, α = 0.05; 95%+ power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915" y="447556"/>
            <a:ext cx="4299585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Results: Primary Metrics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915" y="1336358"/>
            <a:ext cx="6151840" cy="298108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898696" y="4317444"/>
            <a:ext cx="154543" cy="154543"/>
          </a:xfrm>
          <a:prstGeom prst="roundRect">
            <a:avLst>
              <a:gd name="adj" fmla="val 11834"/>
            </a:avLst>
          </a:prstGeom>
          <a:solidFill>
            <a:srgbClr val="6E7453"/>
          </a:solidFill>
          <a:ln/>
        </p:spPr>
      </p:sp>
      <p:sp>
        <p:nvSpPr>
          <p:cNvPr id="5" name="Text 2"/>
          <p:cNvSpPr/>
          <p:nvPr/>
        </p:nvSpPr>
        <p:spPr>
          <a:xfrm>
            <a:off x="3114199" y="4317444"/>
            <a:ext cx="536377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Control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3802975" y="4317444"/>
            <a:ext cx="154543" cy="154543"/>
          </a:xfrm>
          <a:prstGeom prst="roundRect">
            <a:avLst>
              <a:gd name="adj" fmla="val 11834"/>
            </a:avLst>
          </a:prstGeom>
          <a:solidFill>
            <a:srgbClr val="B4B99D"/>
          </a:solidFill>
          <a:ln/>
        </p:spPr>
      </p:sp>
      <p:sp>
        <p:nvSpPr>
          <p:cNvPr id="7" name="Text 4"/>
          <p:cNvSpPr/>
          <p:nvPr/>
        </p:nvSpPr>
        <p:spPr>
          <a:xfrm>
            <a:off x="4018478" y="4317444"/>
            <a:ext cx="762476" cy="154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Treatment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1415" y="1317069"/>
            <a:ext cx="504622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Significant Improvements Across All Categories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11415" y="1761530"/>
            <a:ext cx="6475690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+12.7% increase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in overall booking completion (p=0.006)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511415" y="2062996"/>
            <a:ext cx="6475690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+5 percentage points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in flight bookings (p=0.015)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11415" y="2364462"/>
            <a:ext cx="6475690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+4 percentage points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in hotel bookings (p=0.021)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1415" y="2750939"/>
            <a:ext cx="6475690" cy="742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greatest improvements were seen in the areas where we previously experienced the highest abandonment rates, confirming our hypothesis that a streamlined checkout experience would have significant impact.</a:t>
            </a:r>
            <a:endParaRPr lang="en-US" sz="12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415" y="3667006"/>
            <a:ext cx="6475690" cy="44306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54950"/>
            <a:ext cx="60985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Results: Secondary Metrics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1571863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57%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6280190" y="2474833"/>
            <a:ext cx="23533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Reduction in Checkout Steps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80190" y="3214211"/>
            <a:ext cx="23533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From 7.0 steps in control to 3.0 steps in treatment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881586" y="1571863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50%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8881586" y="2474833"/>
            <a:ext cx="235350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Faster Checkout Time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881586" y="3214211"/>
            <a:ext cx="23535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From 4m 12s (control) to 2m 05s (treatment)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1483102" y="1571863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18pp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11483102" y="2474833"/>
            <a:ext cx="23533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UX Satisfaction Increase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1483102" y="3214211"/>
            <a:ext cx="23533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More users reported "checkout felt easy" in qualitative surveys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8881586" y="4762143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0.9%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8881586" y="5665113"/>
            <a:ext cx="235350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Performance Impact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881586" y="6404491"/>
            <a:ext cx="23535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Minimal increase in 95th-percentile FCP (statistically insignificant at p=0.74)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4446"/>
            <a:ext cx="50878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Hypothesis Confirmed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25422"/>
            <a:ext cx="6279356" cy="42963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874" y="2400538"/>
            <a:ext cx="627935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integrated Booking.com bundle flow delivered: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564874" y="334303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Statistically significant +12.7% uplift in completed bookings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372999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 negative impact on performance metrics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874" y="411694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Maintained average order value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4874" y="450389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Directly addressed the "Seamless Integration" friction point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64874" y="5019794"/>
            <a:ext cx="58519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Projected Annual Impact (U.S. Traffic Only)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564874" y="559022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≈ +36,000 additional completed itineraries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4874" y="608635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≈ +$2.4M incremental revenue (based on $67 blended ARPU)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543878"/>
            <a:ext cx="7040047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Next Steps: Implementation Plan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88670" y="1503878"/>
            <a:ext cx="187285" cy="1123950"/>
          </a:xfrm>
          <a:prstGeom prst="roundRect">
            <a:avLst>
              <a:gd name="adj" fmla="val 15004"/>
            </a:avLst>
          </a:prstGeom>
          <a:solidFill>
            <a:srgbClr val="3B3C3E"/>
          </a:solidFill>
          <a:ln/>
        </p:spPr>
      </p:sp>
      <p:sp>
        <p:nvSpPr>
          <p:cNvPr id="4" name="Text 2"/>
          <p:cNvSpPr/>
          <p:nvPr/>
        </p:nvSpPr>
        <p:spPr>
          <a:xfrm>
            <a:off x="1163241" y="1691164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U.S. Roll-Out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163241" y="2096214"/>
            <a:ext cx="1267848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Full deployment to 100% U.S. traffic with 5% hold-back for ongoing monitoring and comparison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1069658" y="2768322"/>
            <a:ext cx="187285" cy="1123950"/>
          </a:xfrm>
          <a:prstGeom prst="roundRect">
            <a:avLst>
              <a:gd name="adj" fmla="val 15004"/>
            </a:avLst>
          </a:prstGeom>
          <a:solidFill>
            <a:srgbClr val="3B3C3E"/>
          </a:solidFill>
          <a:ln/>
        </p:spPr>
      </p:sp>
      <p:sp>
        <p:nvSpPr>
          <p:cNvPr id="7" name="Text 5"/>
          <p:cNvSpPr/>
          <p:nvPr/>
        </p:nvSpPr>
        <p:spPr>
          <a:xfrm>
            <a:off x="1444228" y="2955608"/>
            <a:ext cx="257960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International Expansion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444228" y="3360658"/>
            <a:ext cx="12397502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Run identical tests in Canadian and UK markets to validate regional performance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350645" y="4032766"/>
            <a:ext cx="187285" cy="1123950"/>
          </a:xfrm>
          <a:prstGeom prst="roundRect">
            <a:avLst>
              <a:gd name="adj" fmla="val 15004"/>
            </a:avLst>
          </a:prstGeom>
          <a:solidFill>
            <a:srgbClr val="3B3C3E"/>
          </a:solidFill>
          <a:ln/>
        </p:spPr>
      </p:sp>
      <p:sp>
        <p:nvSpPr>
          <p:cNvPr id="10" name="Text 8"/>
          <p:cNvSpPr/>
          <p:nvPr/>
        </p:nvSpPr>
        <p:spPr>
          <a:xfrm>
            <a:off x="1725216" y="4220051"/>
            <a:ext cx="297025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Optimization Opportunities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725216" y="4625102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Launch in-wizard upsell experiments for add-ons (meal plans, express passes, priority boarding)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631633" y="5297210"/>
            <a:ext cx="187285" cy="1123950"/>
          </a:xfrm>
          <a:prstGeom prst="roundRect">
            <a:avLst>
              <a:gd name="adj" fmla="val 15004"/>
            </a:avLst>
          </a:prstGeom>
          <a:solidFill>
            <a:srgbClr val="3B3C3E"/>
          </a:solidFill>
          <a:ln/>
        </p:spPr>
      </p:sp>
      <p:sp>
        <p:nvSpPr>
          <p:cNvPr id="13" name="Text 11"/>
          <p:cNvSpPr/>
          <p:nvPr/>
        </p:nvSpPr>
        <p:spPr>
          <a:xfrm>
            <a:off x="2006203" y="5484495"/>
            <a:ext cx="23416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Technical Safeguards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006203" y="5889546"/>
            <a:ext cx="11835527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Implement performance guard-rails with alerts if 95th-percentile FCP drifts more than 50ms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350645" y="6561653"/>
            <a:ext cx="187285" cy="1123950"/>
          </a:xfrm>
          <a:prstGeom prst="roundRect">
            <a:avLst>
              <a:gd name="adj" fmla="val 15004"/>
            </a:avLst>
          </a:prstGeom>
          <a:solidFill>
            <a:srgbClr val="3B3C3E"/>
          </a:solidFill>
          <a:ln/>
        </p:spPr>
      </p:sp>
      <p:sp>
        <p:nvSpPr>
          <p:cNvPr id="16" name="Text 14"/>
          <p:cNvSpPr/>
          <p:nvPr/>
        </p:nvSpPr>
        <p:spPr>
          <a:xfrm>
            <a:off x="1725216" y="6748939"/>
            <a:ext cx="269259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Cross-Device Experience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725216" y="7153989"/>
            <a:ext cx="12116514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Develop persistence of the in-page bundle during mobile app hand-off scenarios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2025-06-30T04:56:19Z</dcterms:created>
  <dcterms:modified xsi:type="dcterms:W3CDTF">2025-06-30T04:56:19Z</dcterms:modified>
</cp:coreProperties>
</file>